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1" r:id="rId6"/>
    <p:sldId id="260" r:id="rId7"/>
    <p:sldId id="262" r:id="rId8"/>
    <p:sldId id="263"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A93149-6D03-45D7-87B3-6A8DA7519D91}"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40064-4FAD-4BFD-9342-C03DBAD479B6}" type="slidenum">
              <a:rPr lang="en-US" smtClean="0"/>
              <a:t>‹#›</a:t>
            </a:fld>
            <a:endParaRPr lang="en-US"/>
          </a:p>
        </p:txBody>
      </p:sp>
    </p:spTree>
    <p:extLst>
      <p:ext uri="{BB962C8B-B14F-4D97-AF65-F5344CB8AC3E}">
        <p14:creationId xmlns:p14="http://schemas.microsoft.com/office/powerpoint/2010/main" val="1248809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DA93149-6D03-45D7-87B3-6A8DA7519D91}"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40064-4FAD-4BFD-9342-C03DBAD479B6}" type="slidenum">
              <a:rPr lang="en-US" smtClean="0"/>
              <a:t>‹#›</a:t>
            </a:fld>
            <a:endParaRPr lang="en-US"/>
          </a:p>
        </p:txBody>
      </p:sp>
    </p:spTree>
    <p:extLst>
      <p:ext uri="{BB962C8B-B14F-4D97-AF65-F5344CB8AC3E}">
        <p14:creationId xmlns:p14="http://schemas.microsoft.com/office/powerpoint/2010/main" val="198180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DA93149-6D03-45D7-87B3-6A8DA7519D91}"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40064-4FAD-4BFD-9342-C03DBAD479B6}" type="slidenum">
              <a:rPr lang="en-US" smtClean="0"/>
              <a:t>‹#›</a:t>
            </a:fld>
            <a:endParaRPr lang="en-US"/>
          </a:p>
        </p:txBody>
      </p:sp>
    </p:spTree>
    <p:extLst>
      <p:ext uri="{BB962C8B-B14F-4D97-AF65-F5344CB8AC3E}">
        <p14:creationId xmlns:p14="http://schemas.microsoft.com/office/powerpoint/2010/main" val="214733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DA93149-6D03-45D7-87B3-6A8DA7519D91}"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40064-4FAD-4BFD-9342-C03DBAD479B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01429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A93149-6D03-45D7-87B3-6A8DA7519D91}"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40064-4FAD-4BFD-9342-C03DBAD479B6}" type="slidenum">
              <a:rPr lang="en-US" smtClean="0"/>
              <a:t>‹#›</a:t>
            </a:fld>
            <a:endParaRPr lang="en-US"/>
          </a:p>
        </p:txBody>
      </p:sp>
    </p:spTree>
    <p:extLst>
      <p:ext uri="{BB962C8B-B14F-4D97-AF65-F5344CB8AC3E}">
        <p14:creationId xmlns:p14="http://schemas.microsoft.com/office/powerpoint/2010/main" val="310149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A93149-6D03-45D7-87B3-6A8DA7519D91}" type="datetimeFigureOut">
              <a:rPr lang="en-US" smtClean="0"/>
              <a:t>1/21/2020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40064-4FAD-4BFD-9342-C03DBAD479B6}" type="slidenum">
              <a:rPr lang="en-US" smtClean="0"/>
              <a:t>‹#›</a:t>
            </a:fld>
            <a:endParaRPr lang="en-US"/>
          </a:p>
        </p:txBody>
      </p:sp>
    </p:spTree>
    <p:extLst>
      <p:ext uri="{BB962C8B-B14F-4D97-AF65-F5344CB8AC3E}">
        <p14:creationId xmlns:p14="http://schemas.microsoft.com/office/powerpoint/2010/main" val="2752383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A93149-6D03-45D7-87B3-6A8DA7519D91}" type="datetimeFigureOut">
              <a:rPr lang="en-US" smtClean="0"/>
              <a:t>1/21/2020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40064-4FAD-4BFD-9342-C03DBAD479B6}" type="slidenum">
              <a:rPr lang="en-US" smtClean="0"/>
              <a:t>‹#›</a:t>
            </a:fld>
            <a:endParaRPr lang="en-US"/>
          </a:p>
        </p:txBody>
      </p:sp>
    </p:spTree>
    <p:extLst>
      <p:ext uri="{BB962C8B-B14F-4D97-AF65-F5344CB8AC3E}">
        <p14:creationId xmlns:p14="http://schemas.microsoft.com/office/powerpoint/2010/main" val="1265483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A93149-6D03-45D7-87B3-6A8DA7519D91}"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40064-4FAD-4BFD-9342-C03DBAD479B6}" type="slidenum">
              <a:rPr lang="en-US" smtClean="0"/>
              <a:t>‹#›</a:t>
            </a:fld>
            <a:endParaRPr lang="en-US"/>
          </a:p>
        </p:txBody>
      </p:sp>
    </p:spTree>
    <p:extLst>
      <p:ext uri="{BB962C8B-B14F-4D97-AF65-F5344CB8AC3E}">
        <p14:creationId xmlns:p14="http://schemas.microsoft.com/office/powerpoint/2010/main" val="376881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A93149-6D03-45D7-87B3-6A8DA7519D91}"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40064-4FAD-4BFD-9342-C03DBAD479B6}" type="slidenum">
              <a:rPr lang="en-US" smtClean="0"/>
              <a:t>‹#›</a:t>
            </a:fld>
            <a:endParaRPr lang="en-US"/>
          </a:p>
        </p:txBody>
      </p:sp>
    </p:spTree>
    <p:extLst>
      <p:ext uri="{BB962C8B-B14F-4D97-AF65-F5344CB8AC3E}">
        <p14:creationId xmlns:p14="http://schemas.microsoft.com/office/powerpoint/2010/main" val="2120990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DDA93149-6D03-45D7-87B3-6A8DA7519D91}"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40064-4FAD-4BFD-9342-C03DBAD479B6}" type="slidenum">
              <a:rPr lang="en-US" smtClean="0"/>
              <a:t>‹#›</a:t>
            </a:fld>
            <a:endParaRPr lang="en-US"/>
          </a:p>
        </p:txBody>
      </p:sp>
    </p:spTree>
    <p:extLst>
      <p:ext uri="{BB962C8B-B14F-4D97-AF65-F5344CB8AC3E}">
        <p14:creationId xmlns:p14="http://schemas.microsoft.com/office/powerpoint/2010/main" val="136999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A93149-6D03-45D7-87B3-6A8DA7519D91}"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40064-4FAD-4BFD-9342-C03DBAD479B6}" type="slidenum">
              <a:rPr lang="en-US" smtClean="0"/>
              <a:t>‹#›</a:t>
            </a:fld>
            <a:endParaRPr lang="en-US"/>
          </a:p>
        </p:txBody>
      </p:sp>
    </p:spTree>
    <p:extLst>
      <p:ext uri="{BB962C8B-B14F-4D97-AF65-F5344CB8AC3E}">
        <p14:creationId xmlns:p14="http://schemas.microsoft.com/office/powerpoint/2010/main" val="1145411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A93149-6D03-45D7-87B3-6A8DA7519D91}"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40064-4FAD-4BFD-9342-C03DBAD479B6}" type="slidenum">
              <a:rPr lang="en-US" smtClean="0"/>
              <a:t>‹#›</a:t>
            </a:fld>
            <a:endParaRPr lang="en-US"/>
          </a:p>
        </p:txBody>
      </p:sp>
    </p:spTree>
    <p:extLst>
      <p:ext uri="{BB962C8B-B14F-4D97-AF65-F5344CB8AC3E}">
        <p14:creationId xmlns:p14="http://schemas.microsoft.com/office/powerpoint/2010/main" val="2863550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A93149-6D03-45D7-87B3-6A8DA7519D91}"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E40064-4FAD-4BFD-9342-C03DBAD479B6}" type="slidenum">
              <a:rPr lang="en-US" smtClean="0"/>
              <a:t>‹#›</a:t>
            </a:fld>
            <a:endParaRPr lang="en-US"/>
          </a:p>
        </p:txBody>
      </p:sp>
    </p:spTree>
    <p:extLst>
      <p:ext uri="{BB962C8B-B14F-4D97-AF65-F5344CB8AC3E}">
        <p14:creationId xmlns:p14="http://schemas.microsoft.com/office/powerpoint/2010/main" val="1442169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DA93149-6D03-45D7-87B3-6A8DA7519D91}" type="datetimeFigureOut">
              <a:rPr lang="en-US" smtClean="0"/>
              <a:t>1/21/2020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6E40064-4FAD-4BFD-9342-C03DBAD479B6}" type="slidenum">
              <a:rPr lang="en-US" smtClean="0"/>
              <a:t>‹#›</a:t>
            </a:fld>
            <a:endParaRPr lang="en-US"/>
          </a:p>
        </p:txBody>
      </p:sp>
    </p:spTree>
    <p:extLst>
      <p:ext uri="{BB962C8B-B14F-4D97-AF65-F5344CB8AC3E}">
        <p14:creationId xmlns:p14="http://schemas.microsoft.com/office/powerpoint/2010/main" val="466628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DA93149-6D03-45D7-87B3-6A8DA7519D91}" type="datetimeFigureOut">
              <a:rPr lang="en-US" smtClean="0"/>
              <a:t>1/21/2020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6E40064-4FAD-4BFD-9342-C03DBAD479B6}" type="slidenum">
              <a:rPr lang="en-US" smtClean="0"/>
              <a:t>‹#›</a:t>
            </a:fld>
            <a:endParaRPr lang="en-US"/>
          </a:p>
        </p:txBody>
      </p:sp>
    </p:spTree>
    <p:extLst>
      <p:ext uri="{BB962C8B-B14F-4D97-AF65-F5344CB8AC3E}">
        <p14:creationId xmlns:p14="http://schemas.microsoft.com/office/powerpoint/2010/main" val="1007119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DDA93149-6D03-45D7-87B3-6A8DA7519D91}" type="datetimeFigureOut">
              <a:rPr lang="en-US" smtClean="0"/>
              <a:t>1/21/2020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6E40064-4FAD-4BFD-9342-C03DBAD479B6}" type="slidenum">
              <a:rPr lang="en-US" smtClean="0"/>
              <a:t>‹#›</a:t>
            </a:fld>
            <a:endParaRPr lang="en-US"/>
          </a:p>
        </p:txBody>
      </p:sp>
    </p:spTree>
    <p:extLst>
      <p:ext uri="{BB962C8B-B14F-4D97-AF65-F5344CB8AC3E}">
        <p14:creationId xmlns:p14="http://schemas.microsoft.com/office/powerpoint/2010/main" val="3985419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DA93149-6D03-45D7-87B3-6A8DA7519D91}"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40064-4FAD-4BFD-9342-C03DBAD479B6}" type="slidenum">
              <a:rPr lang="en-US" smtClean="0"/>
              <a:t>‹#›</a:t>
            </a:fld>
            <a:endParaRPr lang="en-US"/>
          </a:p>
        </p:txBody>
      </p:sp>
    </p:spTree>
    <p:extLst>
      <p:ext uri="{BB962C8B-B14F-4D97-AF65-F5344CB8AC3E}">
        <p14:creationId xmlns:p14="http://schemas.microsoft.com/office/powerpoint/2010/main" val="230615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DA93149-6D03-45D7-87B3-6A8DA7519D91}" type="datetimeFigureOut">
              <a:rPr lang="en-US" smtClean="0"/>
              <a:t>1/21/2020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6E40064-4FAD-4BFD-9342-C03DBAD479B6}" type="slidenum">
              <a:rPr lang="en-US" smtClean="0"/>
              <a:t>‹#›</a:t>
            </a:fld>
            <a:endParaRPr lang="en-US"/>
          </a:p>
        </p:txBody>
      </p:sp>
    </p:spTree>
    <p:extLst>
      <p:ext uri="{BB962C8B-B14F-4D97-AF65-F5344CB8AC3E}">
        <p14:creationId xmlns:p14="http://schemas.microsoft.com/office/powerpoint/2010/main" val="19388773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38116"/>
            <a:ext cx="8825658" cy="3329581"/>
          </a:xfrm>
        </p:spPr>
        <p:txBody>
          <a:bodyPr/>
          <a:lstStyle/>
          <a:p>
            <a:pPr algn="ctr"/>
            <a:r>
              <a:rPr lang="en-US" sz="9600" dirty="0" smtClean="0">
                <a:solidFill>
                  <a:srgbClr val="FFFF00"/>
                </a:solidFill>
                <a:latin typeface="Times New Roman" panose="02020603050405020304" pitchFamily="18" charset="0"/>
                <a:cs typeface="Times New Roman" panose="02020603050405020304" pitchFamily="18" charset="0"/>
              </a:rPr>
              <a:t>Lecture no. </a:t>
            </a:r>
            <a:r>
              <a:rPr lang="en-US" sz="9600" smtClean="0">
                <a:solidFill>
                  <a:srgbClr val="FFFF00"/>
                </a:solidFill>
                <a:latin typeface="Times New Roman" panose="02020603050405020304" pitchFamily="18" charset="0"/>
                <a:cs typeface="Times New Roman" panose="02020603050405020304" pitchFamily="18" charset="0"/>
              </a:rPr>
              <a:t>9</a:t>
            </a:r>
            <a:endParaRPr lang="en-US" sz="9600" dirty="0">
              <a:solidFill>
                <a:srgbClr val="FFFF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40254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2. Hoyt’s Sector Model </a:t>
            </a:r>
            <a:endParaRPr lang="en-US" dirty="0"/>
          </a:p>
        </p:txBody>
      </p:sp>
      <p:sp>
        <p:nvSpPr>
          <p:cNvPr id="3" name="Content Placeholder 2"/>
          <p:cNvSpPr>
            <a:spLocks noGrp="1"/>
          </p:cNvSpPr>
          <p:nvPr>
            <p:ph idx="1"/>
          </p:nvPr>
        </p:nvSpPr>
        <p:spPr>
          <a:xfrm>
            <a:off x="646112" y="1555846"/>
            <a:ext cx="9403742" cy="4692554"/>
          </a:xfrm>
        </p:spPr>
        <p:txBody>
          <a:bodyPr>
            <a:normAutofit/>
          </a:bodyPr>
          <a:lstStyle/>
          <a:p>
            <a:pPr marL="0" indent="0">
              <a:buNone/>
            </a:pPr>
            <a:r>
              <a:rPr lang="en-US" sz="2400" b="1" dirty="0" smtClean="0">
                <a:solidFill>
                  <a:srgbClr val="FFFF00"/>
                </a:solidFill>
                <a:latin typeface="Times New Roman" panose="02020603050405020304" pitchFamily="18" charset="0"/>
                <a:cs typeface="Times New Roman" panose="02020603050405020304" pitchFamily="18" charset="0"/>
              </a:rPr>
              <a:t>Assumptions</a:t>
            </a:r>
          </a:p>
          <a:p>
            <a:pPr>
              <a:buFont typeface="Wingdings" panose="05000000000000000000" pitchFamily="2" charset="2"/>
              <a:buChar char="Ø"/>
            </a:pPr>
            <a:r>
              <a:rPr lang="en-US" sz="2400" b="1" dirty="0">
                <a:solidFill>
                  <a:srgbClr val="FFFF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ettlements develops along transport routes.</a:t>
            </a:r>
          </a:p>
          <a:p>
            <a:pPr>
              <a:buFont typeface="Wingdings" panose="05000000000000000000" pitchFamily="2" charset="2"/>
              <a:buChar char="Ø"/>
            </a:pPr>
            <a:r>
              <a:rPr lang="en-US" sz="2400" b="1" dirty="0">
                <a:solidFill>
                  <a:srgbClr val="FFFF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Towns radiate out from CBD.</a:t>
            </a:r>
          </a:p>
          <a:p>
            <a:pPr>
              <a:buFont typeface="Wingdings" panose="05000000000000000000" pitchFamily="2" charset="2"/>
              <a:buChar char="Ø"/>
            </a:pPr>
            <a:r>
              <a:rPr lang="en-US" sz="2400" b="1" dirty="0">
                <a:solidFill>
                  <a:srgbClr val="FFFF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Low income and industrial area lie next to each other.</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Wealthy people choose the best sites.</a:t>
            </a:r>
          </a:p>
          <a:p>
            <a:pPr marL="0" indent="0">
              <a:buNone/>
            </a:pPr>
            <a:r>
              <a:rPr lang="en-US" sz="2400" b="1" dirty="0" smtClean="0">
                <a:solidFill>
                  <a:srgbClr val="FFFF00"/>
                </a:solidFill>
                <a:latin typeface="Times New Roman" panose="02020603050405020304" pitchFamily="18" charset="0"/>
                <a:cs typeface="Times New Roman" panose="02020603050405020304" pitchFamily="18" charset="0"/>
              </a:rPr>
              <a:t>Criticism</a:t>
            </a:r>
          </a:p>
          <a:p>
            <a:pPr>
              <a:buFont typeface="Wingdings" panose="05000000000000000000" pitchFamily="2" charset="2"/>
              <a:buChar char="Ø"/>
            </a:pPr>
            <a:r>
              <a:rPr lang="en-US" sz="2400" b="1" dirty="0">
                <a:solidFill>
                  <a:srgbClr val="FFFF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Too general </a:t>
            </a:r>
          </a:p>
          <a:p>
            <a:pPr>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In reality, most zones contain more than one land-use.</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2223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293" y="766616"/>
            <a:ext cx="9404723" cy="1400530"/>
          </a:xfrm>
        </p:spPr>
        <p:txBody>
          <a:bodyPr/>
          <a:lstStyle/>
          <a:p>
            <a:r>
              <a:rPr lang="en-US" dirty="0" smtClean="0">
                <a:solidFill>
                  <a:srgbClr val="FFFF00"/>
                </a:solidFill>
                <a:latin typeface="Times New Roman" panose="02020603050405020304" pitchFamily="18" charset="0"/>
                <a:cs typeface="Times New Roman" panose="02020603050405020304" pitchFamily="18" charset="0"/>
              </a:rPr>
              <a:t>3. Multiple Nuclei Model </a:t>
            </a:r>
            <a:endParaRPr lang="en-US"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46111" y="1853248"/>
            <a:ext cx="6327895" cy="4195481"/>
          </a:xfrm>
        </p:spPr>
        <p:txBody>
          <a:bodyPr>
            <a:noAutofit/>
          </a:bodyPr>
          <a:lstStyle/>
          <a:p>
            <a:pPr marL="0" indent="0" algn="just">
              <a:buNone/>
            </a:pPr>
            <a:r>
              <a:rPr lang="en-US" sz="2800" dirty="0" smtClean="0">
                <a:latin typeface="Times New Roman" panose="02020603050405020304" pitchFamily="18" charset="0"/>
                <a:cs typeface="Times New Roman" panose="02020603050405020304" pitchFamily="18" charset="0"/>
              </a:rPr>
              <a:t>The Multiple Nuclei Model is an ecological model created by Chauncy Harris and Edward Ullman in the 1945. This model was aimed at being more specific than the other two models; however, it also has become more complicated.</a:t>
            </a:r>
          </a:p>
          <a:p>
            <a:pPr marL="0" indent="0" algn="just">
              <a:buNone/>
            </a:pPr>
            <a:r>
              <a:rPr lang="en-US" sz="2800" dirty="0" smtClean="0">
                <a:latin typeface="Times New Roman" panose="02020603050405020304" pitchFamily="18" charset="0"/>
                <a:cs typeface="Times New Roman" panose="02020603050405020304" pitchFamily="18" charset="0"/>
              </a:rPr>
              <a:t>As an urban area grows, it develops around a number of different business Centres or nuclei.  </a:t>
            </a:r>
            <a:endParaRPr lang="en-US" sz="2800" dirty="0">
              <a:latin typeface="Times New Roman" panose="02020603050405020304" pitchFamily="18" charset="0"/>
              <a:cs typeface="Times New Roman" panose="02020603050405020304" pitchFamily="18" charset="0"/>
            </a:endParaRPr>
          </a:p>
        </p:txBody>
      </p:sp>
      <p:pic>
        <p:nvPicPr>
          <p:cNvPr id="5122" name="Picture 2" descr="Image result for picture of Chauncy Harris scienti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4007" y="1853249"/>
            <a:ext cx="4367284" cy="436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317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3. Multiple Nuclei Model </a:t>
            </a:r>
            <a:endParaRPr lang="en-US" dirty="0"/>
          </a:p>
        </p:txBody>
      </p:sp>
      <p:pic>
        <p:nvPicPr>
          <p:cNvPr id="6146" name="Picture 2" descr="Image result for Multiple Nuclei Model of Harris and Ullman sector mod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6110" y="1337481"/>
            <a:ext cx="10313041" cy="498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887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Times New Roman" panose="02020603050405020304" pitchFamily="18" charset="0"/>
                <a:cs typeface="Times New Roman" panose="02020603050405020304" pitchFamily="18" charset="0"/>
              </a:rPr>
              <a:t>3. Multiple Nuclei Model </a:t>
            </a:r>
            <a:endParaRPr lang="en-US" dirty="0"/>
          </a:p>
        </p:txBody>
      </p:sp>
      <p:sp>
        <p:nvSpPr>
          <p:cNvPr id="3" name="Content Placeholder 2"/>
          <p:cNvSpPr>
            <a:spLocks noGrp="1"/>
          </p:cNvSpPr>
          <p:nvPr>
            <p:ph idx="1"/>
          </p:nvPr>
        </p:nvSpPr>
        <p:spPr>
          <a:xfrm>
            <a:off x="646111" y="1547951"/>
            <a:ext cx="10176564" cy="4320586"/>
          </a:xfrm>
        </p:spPr>
        <p:txBody>
          <a:bodyPr>
            <a:normAutofit fontScale="92500" lnSpcReduction="20000"/>
          </a:bodyPr>
          <a:lstStyle/>
          <a:p>
            <a:pPr marL="0" indent="0">
              <a:buNone/>
            </a:pPr>
            <a:r>
              <a:rPr lang="en-US" sz="2800" b="1" dirty="0" smtClean="0">
                <a:solidFill>
                  <a:srgbClr val="FFFF00"/>
                </a:solidFill>
                <a:latin typeface="Times New Roman" panose="02020603050405020304" pitchFamily="18" charset="0"/>
                <a:cs typeface="Times New Roman" panose="02020603050405020304" pitchFamily="18" charset="0"/>
              </a:rPr>
              <a:t>Assumptions</a:t>
            </a:r>
          </a:p>
          <a:p>
            <a:pPr marL="463550" indent="-463550"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Modern cities more complex than suggested by other theorists.</a:t>
            </a:r>
          </a:p>
          <a:p>
            <a:pPr marL="463550" indent="-463550"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Each nucleus act as a growth point.</a:t>
            </a:r>
          </a:p>
          <a:p>
            <a:pPr marL="463550" indent="-463550"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Growth occurs outwards from each nucleus, until they all merge into one large urban area.</a:t>
            </a:r>
          </a:p>
          <a:p>
            <a:pPr marL="463550" indent="-463550"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Mixture of Burgess and Hoyt.</a:t>
            </a:r>
          </a:p>
          <a:p>
            <a:pPr marL="463550" indent="-463550"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Shows some land uses attract more of the same, for example industrial area.</a:t>
            </a:r>
          </a:p>
          <a:p>
            <a:pPr marL="463550" indent="-463550"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Some land uses may deter others from locating nearby, e.g., housing is usually located away from industrial area.</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994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89196"/>
            <a:ext cx="9404723" cy="1400530"/>
          </a:xfrm>
        </p:spPr>
        <p:txBody>
          <a:bodyPr/>
          <a:lstStyle/>
          <a:p>
            <a:r>
              <a:rPr lang="en-US" dirty="0">
                <a:solidFill>
                  <a:srgbClr val="FFFF00"/>
                </a:solidFill>
                <a:latin typeface="Times New Roman" panose="02020603050405020304" pitchFamily="18" charset="0"/>
                <a:cs typeface="Times New Roman" panose="02020603050405020304" pitchFamily="18" charset="0"/>
              </a:rPr>
              <a:t>3. Multiple Nuclei Model </a:t>
            </a:r>
            <a:endParaRPr lang="en-US" dirty="0"/>
          </a:p>
        </p:txBody>
      </p:sp>
      <p:sp>
        <p:nvSpPr>
          <p:cNvPr id="3" name="Content Placeholder 2"/>
          <p:cNvSpPr>
            <a:spLocks noGrp="1"/>
          </p:cNvSpPr>
          <p:nvPr>
            <p:ph idx="1"/>
          </p:nvPr>
        </p:nvSpPr>
        <p:spPr>
          <a:xfrm>
            <a:off x="739311" y="1675827"/>
            <a:ext cx="9218321" cy="4195481"/>
          </a:xfrm>
        </p:spPr>
        <p:txBody>
          <a:bodyPr>
            <a:normAutofit/>
          </a:bodyPr>
          <a:lstStyle/>
          <a:p>
            <a:pPr marL="0" indent="0">
              <a:buNone/>
            </a:pPr>
            <a:r>
              <a:rPr lang="en-US" sz="3600" b="1" dirty="0" smtClean="0">
                <a:solidFill>
                  <a:srgbClr val="FFFF00"/>
                </a:solidFill>
                <a:latin typeface="Times New Roman" panose="02020603050405020304" pitchFamily="18" charset="0"/>
                <a:cs typeface="Times New Roman" panose="02020603050405020304" pitchFamily="18" charset="0"/>
              </a:rPr>
              <a:t>Criticism </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Not an exact fit for all cities and towns.</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Too complex</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634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FFFF00"/>
                </a:solidFill>
                <a:latin typeface="Times New Roman" panose="02020603050405020304" pitchFamily="18" charset="0"/>
                <a:cs typeface="Times New Roman" panose="02020603050405020304" pitchFamily="18" charset="0"/>
              </a:rPr>
              <a:t>Common Features of the Three Models</a:t>
            </a:r>
            <a:endParaRPr lang="en-US" sz="4800"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50627" y="2052918"/>
            <a:ext cx="10031103" cy="4195481"/>
          </a:xfrm>
        </p:spPr>
        <p:txBody>
          <a:bodyPr>
            <a:noAutofit/>
          </a:bodyPr>
          <a:lstStyle/>
          <a:p>
            <a:pPr marL="463550" indent="-463550"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Focus on importance of accessibility; CBD is the most accessible and its land value is the highest.</a:t>
            </a:r>
          </a:p>
          <a:p>
            <a:pPr marL="463550" indent="-463550"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Land values &amp; Population density decline with distance from the Centre.</a:t>
            </a:r>
          </a:p>
          <a:p>
            <a:pPr marL="463550" indent="-463550"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Clear-cut and abrupt boundaries between the Land-use zones.</a:t>
            </a:r>
          </a:p>
          <a:p>
            <a:pPr marL="463550" indent="-463550"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Concern the study of ground-floor functions; height of buildings is neglected.</a:t>
            </a:r>
          </a:p>
          <a:p>
            <a:pPr marL="463550" indent="-463550"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Residential segregation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1414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rgbClr val="FFFF00"/>
                </a:solidFill>
                <a:latin typeface="Times New Roman" panose="02020603050405020304" pitchFamily="18" charset="0"/>
                <a:cs typeface="Times New Roman" panose="02020603050405020304" pitchFamily="18" charset="0"/>
              </a:rPr>
              <a:t>Difference among three Models</a:t>
            </a:r>
            <a:endParaRPr lang="en-US" sz="5400"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19847" y="1739019"/>
            <a:ext cx="9230987" cy="4195481"/>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Concentric and Sector Model are mono-centric while Multiple Nuclei Model is polycentric.</a:t>
            </a:r>
          </a:p>
          <a:p>
            <a:pPr algn="just"/>
            <a:r>
              <a:rPr lang="en-US" sz="3200" dirty="0" smtClean="0">
                <a:latin typeface="Times New Roman" panose="02020603050405020304" pitchFamily="18" charset="0"/>
                <a:cs typeface="Times New Roman" panose="02020603050405020304" pitchFamily="18" charset="0"/>
              </a:rPr>
              <a:t>Multiple nuclei model is more complex in terms of land use zones, e.g. industrial suburbs.</a:t>
            </a:r>
          </a:p>
          <a:p>
            <a:pPr algn="just"/>
            <a:r>
              <a:rPr lang="en-US" sz="3200" dirty="0" smtClean="0">
                <a:latin typeface="Times New Roman" panose="02020603050405020304" pitchFamily="18" charset="0"/>
                <a:cs typeface="Times New Roman" panose="02020603050405020304" pitchFamily="18" charset="0"/>
              </a:rPr>
              <a:t>Multiple nuclei Model allows suburbanization, transport development, outward growth of city.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6602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9600" dirty="0" smtClean="0">
                <a:solidFill>
                  <a:srgbClr val="FFFF00"/>
                </a:solidFill>
                <a:latin typeface="Times New Roman" panose="02020603050405020304" pitchFamily="18" charset="0"/>
                <a:cs typeface="Times New Roman" panose="02020603050405020304" pitchFamily="18" charset="0"/>
              </a:rPr>
              <a:t>Urban Land Use Theories</a:t>
            </a:r>
            <a:endParaRPr lang="en-US" sz="9600" dirty="0">
              <a:solidFill>
                <a:srgbClr val="FFFF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45429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52388"/>
            <a:ext cx="9404723" cy="1400530"/>
          </a:xfrm>
        </p:spPr>
        <p:txBody>
          <a:bodyPr/>
          <a:lstStyle/>
          <a:p>
            <a:r>
              <a:rPr lang="en-US" sz="4800" dirty="0" smtClean="0">
                <a:solidFill>
                  <a:srgbClr val="FFFF00"/>
                </a:solidFill>
                <a:latin typeface="Times New Roman" panose="02020603050405020304" pitchFamily="18" charset="0"/>
                <a:cs typeface="Times New Roman" panose="02020603050405020304" pitchFamily="18" charset="0"/>
              </a:rPr>
              <a:t>1. Concentric Zone Model</a:t>
            </a:r>
            <a:endParaRPr lang="en-US" sz="4800"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46111" y="2052918"/>
            <a:ext cx="7542545" cy="4195481"/>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Concentric zone Model is created by the sociologist Ernest Burgess in 1925.</a:t>
            </a:r>
          </a:p>
          <a:p>
            <a:pPr algn="just"/>
            <a:r>
              <a:rPr lang="en-US" sz="2400" dirty="0" smtClean="0">
                <a:latin typeface="Times New Roman" panose="02020603050405020304" pitchFamily="18" charset="0"/>
                <a:cs typeface="Times New Roman" panose="02020603050405020304" pitchFamily="18" charset="0"/>
              </a:rPr>
              <a:t>Concentric Zone Model is also known as Burgess Model or CCD model, is one of the earliest theoretical models to explain urban social structures.  </a:t>
            </a:r>
          </a:p>
          <a:p>
            <a:pPr algn="just"/>
            <a:r>
              <a:rPr lang="en-US" sz="2400" dirty="0" smtClean="0">
                <a:latin typeface="Times New Roman" panose="02020603050405020304" pitchFamily="18" charset="0"/>
                <a:cs typeface="Times New Roman" panose="02020603050405020304" pitchFamily="18" charset="0"/>
              </a:rPr>
              <a:t>Its concept was that cities grow outwards from the Centre in a series of rings.</a:t>
            </a:r>
            <a:endParaRPr lang="en-US" sz="2400" dirty="0">
              <a:latin typeface="Times New Roman" panose="02020603050405020304" pitchFamily="18" charset="0"/>
              <a:cs typeface="Times New Roman" panose="02020603050405020304" pitchFamily="18" charset="0"/>
            </a:endParaRPr>
          </a:p>
        </p:txBody>
      </p:sp>
      <p:pic>
        <p:nvPicPr>
          <p:cNvPr id="1026" name="Picture 2" descr="Image result for picture of Ernest burgess scient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2470" y="2052918"/>
            <a:ext cx="2560329" cy="323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464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FFFF00"/>
                </a:solidFill>
                <a:latin typeface="Times New Roman" panose="02020603050405020304" pitchFamily="18" charset="0"/>
                <a:cs typeface="Times New Roman" panose="02020603050405020304" pitchFamily="18" charset="0"/>
              </a:rPr>
              <a:t>1. Concentric Zone Model</a:t>
            </a:r>
            <a:endParaRPr lang="en-US" dirty="0"/>
          </a:p>
        </p:txBody>
      </p:sp>
      <p:pic>
        <p:nvPicPr>
          <p:cNvPr id="2050" name="Picture 2" descr="Image result for burgess concentric zone mod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6112" y="1378424"/>
            <a:ext cx="9971845" cy="498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847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00"/>
                </a:solidFill>
                <a:latin typeface="Times New Roman" panose="02020603050405020304" pitchFamily="18" charset="0"/>
                <a:cs typeface="Times New Roman" panose="02020603050405020304" pitchFamily="18" charset="0"/>
              </a:rPr>
              <a:t>1. Concentric Zone Model</a:t>
            </a:r>
            <a:endParaRPr lang="en-US" dirty="0"/>
          </a:p>
        </p:txBody>
      </p:sp>
      <p:sp>
        <p:nvSpPr>
          <p:cNvPr id="3" name="Content Placeholder 2"/>
          <p:cNvSpPr>
            <a:spLocks noGrp="1"/>
          </p:cNvSpPr>
          <p:nvPr>
            <p:ph idx="1"/>
          </p:nvPr>
        </p:nvSpPr>
        <p:spPr>
          <a:xfrm>
            <a:off x="646110" y="1296538"/>
            <a:ext cx="10777066" cy="5322626"/>
          </a:xfrm>
        </p:spPr>
        <p:txBody>
          <a:bodyPr>
            <a:normAutofit fontScale="85000" lnSpcReduction="20000"/>
          </a:bodyPr>
          <a:lstStyle/>
          <a:p>
            <a:pPr marL="0" indent="0">
              <a:buNone/>
            </a:pPr>
            <a:r>
              <a:rPr lang="en-US" sz="2400" dirty="0" smtClean="0">
                <a:latin typeface="Times New Roman" panose="02020603050405020304" pitchFamily="18" charset="0"/>
                <a:cs typeface="Times New Roman" panose="02020603050405020304" pitchFamily="18" charset="0"/>
              </a:rPr>
              <a:t>There are Five Concentric Zones in concentric zone model</a:t>
            </a:r>
          </a:p>
          <a:p>
            <a:pPr marL="0" indent="0">
              <a:buNone/>
            </a:pPr>
            <a:r>
              <a:rPr lang="en-US" sz="2400" dirty="0" smtClean="0">
                <a:latin typeface="Times New Roman" panose="02020603050405020304" pitchFamily="18" charset="0"/>
                <a:cs typeface="Times New Roman" panose="02020603050405020304" pitchFamily="18" charset="0"/>
              </a:rPr>
              <a:t>1. Central Business District</a:t>
            </a:r>
          </a:p>
          <a:p>
            <a:pPr marL="0" indent="0">
              <a:buNone/>
            </a:pPr>
            <a:r>
              <a:rPr lang="en-US" sz="2400" dirty="0" smtClean="0">
                <a:latin typeface="Times New Roman" panose="02020603050405020304" pitchFamily="18" charset="0"/>
                <a:cs typeface="Times New Roman" panose="02020603050405020304" pitchFamily="18" charset="0"/>
              </a:rPr>
              <a:t>2. Transition and Industry</a:t>
            </a:r>
          </a:p>
          <a:p>
            <a:pPr marL="914400" indent="-45085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Low Incomes</a:t>
            </a:r>
          </a:p>
          <a:p>
            <a:pPr marL="914400" indent="-45085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Oldest housing</a:t>
            </a:r>
          </a:p>
          <a:p>
            <a:pPr marL="914400" indent="-45085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Ghettos</a:t>
            </a:r>
          </a:p>
          <a:p>
            <a:pPr marL="463550" indent="-463550">
              <a:buAutoNum type="arabicPeriod" startAt="3"/>
            </a:pPr>
            <a:r>
              <a:rPr lang="en-US" sz="2400" dirty="0" smtClean="0">
                <a:latin typeface="Times New Roman" panose="02020603050405020304" pitchFamily="18" charset="0"/>
                <a:cs typeface="Times New Roman" panose="02020603050405020304" pitchFamily="18" charset="0"/>
              </a:rPr>
              <a:t>Zone of independent worker’s home</a:t>
            </a:r>
          </a:p>
          <a:p>
            <a:pPr marL="914400" indent="-45085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Low Income Residential</a:t>
            </a:r>
          </a:p>
          <a:p>
            <a:pPr marL="463550" indent="-463550">
              <a:buAutoNum type="arabicPeriod" startAt="4"/>
            </a:pPr>
            <a:r>
              <a:rPr lang="en-US" sz="2400" dirty="0" smtClean="0">
                <a:latin typeface="Times New Roman" panose="02020603050405020304" pitchFamily="18" charset="0"/>
                <a:cs typeface="Times New Roman" panose="02020603050405020304" pitchFamily="18" charset="0"/>
              </a:rPr>
              <a:t>Zone of better residences</a:t>
            </a:r>
          </a:p>
          <a:p>
            <a:pPr marL="914400" indent="-45085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Middle Income Residential</a:t>
            </a:r>
          </a:p>
          <a:p>
            <a:pPr marL="914400" indent="-45085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Suburban estates-good quality, gardens</a:t>
            </a:r>
          </a:p>
          <a:p>
            <a:pPr marL="0" indent="0">
              <a:buNone/>
            </a:pPr>
            <a:r>
              <a:rPr lang="en-US" sz="2400" dirty="0" smtClean="0">
                <a:latin typeface="Times New Roman" panose="02020603050405020304" pitchFamily="18" charset="0"/>
                <a:cs typeface="Times New Roman" panose="02020603050405020304" pitchFamily="18" charset="0"/>
              </a:rPr>
              <a:t>5. Commuter’s Zone </a:t>
            </a:r>
          </a:p>
          <a:p>
            <a:pPr marL="914400" indent="-45085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High Income Residential Zone</a:t>
            </a:r>
          </a:p>
          <a:p>
            <a:pPr marL="914400" indent="-45085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Small Towns and villages</a:t>
            </a:r>
          </a:p>
          <a:p>
            <a:pPr marL="0" indent="0">
              <a:buNone/>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650345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00"/>
                </a:solidFill>
                <a:latin typeface="Times New Roman" panose="02020603050405020304" pitchFamily="18" charset="0"/>
                <a:cs typeface="Times New Roman" panose="02020603050405020304" pitchFamily="18" charset="0"/>
              </a:rPr>
              <a:t>1. Concentric Zone Model</a:t>
            </a:r>
            <a:endParaRPr lang="en-US" dirty="0"/>
          </a:p>
        </p:txBody>
      </p:sp>
      <p:sp>
        <p:nvSpPr>
          <p:cNvPr id="3" name="Content Placeholder 2"/>
          <p:cNvSpPr>
            <a:spLocks noGrp="1"/>
          </p:cNvSpPr>
          <p:nvPr>
            <p:ph idx="1"/>
          </p:nvPr>
        </p:nvSpPr>
        <p:spPr>
          <a:xfrm>
            <a:off x="647091" y="1493360"/>
            <a:ext cx="10148287" cy="4525303"/>
          </a:xfrm>
        </p:spPr>
        <p:txBody>
          <a:bodyPr>
            <a:normAutofit fontScale="92500" lnSpcReduction="20000"/>
          </a:bodyPr>
          <a:lstStyle/>
          <a:p>
            <a:pPr marL="0" indent="0">
              <a:buNone/>
            </a:pPr>
            <a:r>
              <a:rPr lang="en-US" sz="3800" b="1" dirty="0" smtClean="0">
                <a:solidFill>
                  <a:srgbClr val="FFFF00"/>
                </a:solidFill>
                <a:latin typeface="Times New Roman" panose="02020603050405020304" pitchFamily="18" charset="0"/>
                <a:cs typeface="Times New Roman" panose="02020603050405020304" pitchFamily="18" charset="0"/>
              </a:rPr>
              <a:t>Assumptions</a:t>
            </a:r>
          </a:p>
          <a:p>
            <a:pPr marL="463550" indent="-463550">
              <a:buFont typeface="Wingdings" panose="05000000000000000000" pitchFamily="2" charset="2"/>
              <a:buChar char="Ø"/>
            </a:pPr>
            <a:r>
              <a:rPr lang="en-US" sz="3500" b="1" dirty="0" smtClean="0">
                <a:solidFill>
                  <a:srgbClr val="FFFF00"/>
                </a:solidFill>
                <a:latin typeface="Times New Roman" panose="02020603050405020304" pitchFamily="18" charset="0"/>
                <a:cs typeface="Times New Roman" panose="02020603050405020304" pitchFamily="18" charset="0"/>
              </a:rPr>
              <a:t> </a:t>
            </a:r>
            <a:r>
              <a:rPr lang="en-US" sz="3500" dirty="0" smtClean="0">
                <a:latin typeface="Times New Roman" panose="02020603050405020304" pitchFamily="18" charset="0"/>
                <a:cs typeface="Times New Roman" panose="02020603050405020304" pitchFamily="18" charset="0"/>
              </a:rPr>
              <a:t>Older buildings in city center.</a:t>
            </a:r>
          </a:p>
          <a:p>
            <a:pPr marL="463550" indent="-463550">
              <a:buFont typeface="Wingdings" panose="05000000000000000000" pitchFamily="2" charset="2"/>
              <a:buChar char="Ø"/>
            </a:pPr>
            <a:r>
              <a:rPr lang="en-US" sz="3500" dirty="0" smtClean="0">
                <a:latin typeface="Times New Roman" panose="02020603050405020304" pitchFamily="18" charset="0"/>
                <a:cs typeface="Times New Roman" panose="02020603050405020304" pitchFamily="18" charset="0"/>
              </a:rPr>
              <a:t>Newer Buildings at edge of city.</a:t>
            </a:r>
          </a:p>
          <a:p>
            <a:pPr marL="463550" indent="-463550">
              <a:buFont typeface="Wingdings" panose="05000000000000000000" pitchFamily="2" charset="2"/>
              <a:buChar char="Ø"/>
            </a:pPr>
            <a:r>
              <a:rPr lang="en-US" sz="3500" dirty="0">
                <a:latin typeface="Times New Roman" panose="02020603050405020304" pitchFamily="18" charset="0"/>
                <a:cs typeface="Times New Roman" panose="02020603050405020304" pitchFamily="18" charset="0"/>
              </a:rPr>
              <a:t> </a:t>
            </a:r>
            <a:r>
              <a:rPr lang="en-US" sz="3500" dirty="0" smtClean="0">
                <a:latin typeface="Times New Roman" panose="02020603050405020304" pitchFamily="18" charset="0"/>
                <a:cs typeface="Times New Roman" panose="02020603050405020304" pitchFamily="18" charset="0"/>
              </a:rPr>
              <a:t>Land values highest in city Centre.</a:t>
            </a:r>
          </a:p>
          <a:p>
            <a:pPr marL="463550" indent="-463550">
              <a:buFont typeface="Wingdings" panose="05000000000000000000" pitchFamily="2" charset="2"/>
              <a:buChar char="Ø"/>
            </a:pPr>
            <a:r>
              <a:rPr lang="en-US" sz="3500" dirty="0">
                <a:latin typeface="Times New Roman" panose="02020603050405020304" pitchFamily="18" charset="0"/>
                <a:cs typeface="Times New Roman" panose="02020603050405020304" pitchFamily="18" charset="0"/>
              </a:rPr>
              <a:t> </a:t>
            </a:r>
            <a:r>
              <a:rPr lang="en-US" sz="3500" dirty="0" smtClean="0">
                <a:latin typeface="Times New Roman" panose="02020603050405020304" pitchFamily="18" charset="0"/>
                <a:cs typeface="Times New Roman" panose="02020603050405020304" pitchFamily="18" charset="0"/>
              </a:rPr>
              <a:t>Strong economic and ethnic segregation.</a:t>
            </a:r>
          </a:p>
          <a:p>
            <a:pPr marL="463550" indent="-463550">
              <a:buFont typeface="Wingdings" panose="05000000000000000000" pitchFamily="2" charset="2"/>
              <a:buChar char="Ø"/>
            </a:pPr>
            <a:r>
              <a:rPr lang="en-US" sz="3500" dirty="0">
                <a:latin typeface="Times New Roman" panose="02020603050405020304" pitchFamily="18" charset="0"/>
                <a:cs typeface="Times New Roman" panose="02020603050405020304" pitchFamily="18" charset="0"/>
              </a:rPr>
              <a:t> </a:t>
            </a:r>
            <a:r>
              <a:rPr lang="en-US" sz="3500" dirty="0" smtClean="0">
                <a:latin typeface="Times New Roman" panose="02020603050405020304" pitchFamily="18" charset="0"/>
                <a:cs typeface="Times New Roman" panose="02020603050405020304" pitchFamily="18" charset="0"/>
              </a:rPr>
              <a:t>Low income groups lack transport and live close to city Centre.</a:t>
            </a:r>
          </a:p>
          <a:p>
            <a:pPr marL="463550" indent="-463550">
              <a:buFont typeface="Wingdings" panose="05000000000000000000" pitchFamily="2" charset="2"/>
              <a:buChar char="Ø"/>
            </a:pPr>
            <a:r>
              <a:rPr lang="en-US" sz="3500" dirty="0" smtClean="0">
                <a:latin typeface="Times New Roman" panose="02020603050405020304" pitchFamily="18" charset="0"/>
                <a:cs typeface="Times New Roman" panose="02020603050405020304" pitchFamily="18" charset="0"/>
              </a:rPr>
              <a:t>Cities develop on a flat plain with equal access to transport.</a:t>
            </a:r>
          </a:p>
          <a:p>
            <a:pPr>
              <a:buFont typeface="Wingdings" panose="05000000000000000000" pitchFamily="2" charset="2"/>
              <a:buChar char="Ø"/>
            </a:pPr>
            <a:endParaRPr lang="en-US" sz="32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7143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FFFF00"/>
                </a:solidFill>
                <a:latin typeface="Times New Roman" panose="02020603050405020304" pitchFamily="18" charset="0"/>
                <a:cs typeface="Times New Roman" panose="02020603050405020304" pitchFamily="18" charset="0"/>
              </a:rPr>
              <a:t>1. Concentric Zone Model</a:t>
            </a:r>
            <a:endParaRPr lang="en-US" dirty="0"/>
          </a:p>
        </p:txBody>
      </p:sp>
      <p:sp>
        <p:nvSpPr>
          <p:cNvPr id="3" name="Content Placeholder 2"/>
          <p:cNvSpPr>
            <a:spLocks noGrp="1"/>
          </p:cNvSpPr>
          <p:nvPr>
            <p:ph idx="1"/>
          </p:nvPr>
        </p:nvSpPr>
        <p:spPr>
          <a:xfrm>
            <a:off x="647092" y="1853248"/>
            <a:ext cx="9403742" cy="4195481"/>
          </a:xfrm>
        </p:spPr>
        <p:txBody>
          <a:bodyPr>
            <a:normAutofit lnSpcReduction="10000"/>
          </a:bodyPr>
          <a:lstStyle/>
          <a:p>
            <a:pPr marL="0" indent="0" algn="just">
              <a:buNone/>
            </a:pPr>
            <a:r>
              <a:rPr lang="en-US" sz="4000" b="1" dirty="0" smtClean="0">
                <a:solidFill>
                  <a:srgbClr val="FFFF00"/>
                </a:solidFill>
                <a:latin typeface="Times New Roman" panose="02020603050405020304" pitchFamily="18" charset="0"/>
                <a:cs typeface="Times New Roman" panose="02020603050405020304" pitchFamily="18" charset="0"/>
              </a:rPr>
              <a:t>Criticism</a:t>
            </a:r>
          </a:p>
          <a:p>
            <a:pPr algn="just">
              <a:buFont typeface="Wingdings" panose="05000000000000000000" pitchFamily="2" charset="2"/>
              <a:buChar char="Ø"/>
            </a:pPr>
            <a:r>
              <a:rPr lang="en-US" sz="4000" dirty="0">
                <a:solidFill>
                  <a:srgbClr val="FFFF00"/>
                </a:solidFill>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Doesn’t consider car ownership.</a:t>
            </a:r>
          </a:p>
          <a:p>
            <a:pPr algn="just">
              <a:buFont typeface="Wingdings" panose="05000000000000000000" pitchFamily="2" charset="2"/>
              <a:buChar char="Ø"/>
            </a:pPr>
            <a:r>
              <a:rPr lang="en-US" sz="4000" dirty="0">
                <a:solidFill>
                  <a:srgbClr val="FFFF00"/>
                </a:solidFill>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Landscape not considered.</a:t>
            </a:r>
          </a:p>
          <a:p>
            <a:pPr algn="just">
              <a:buFont typeface="Wingdings" panose="05000000000000000000" pitchFamily="2" charset="2"/>
              <a:buChar char="Ø"/>
              <a:tabLst>
                <a:tab pos="1255713" algn="l"/>
              </a:tabLst>
            </a:pPr>
            <a:r>
              <a:rPr lang="en-US" sz="4000" dirty="0">
                <a:solidFill>
                  <a:srgbClr val="FFFF00"/>
                </a:solidFill>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Impact that industry and transport could have on land use not considered.</a:t>
            </a:r>
          </a:p>
          <a:p>
            <a:pPr algn="just">
              <a:buFont typeface="Wingdings" panose="05000000000000000000" pitchFamily="2" charset="2"/>
              <a:buChar char="Ø"/>
              <a:tabLst>
                <a:tab pos="1255713" algn="l"/>
              </a:tabLst>
            </a:pPr>
            <a:r>
              <a:rPr lang="en-US" sz="4000" dirty="0">
                <a:solidFill>
                  <a:srgbClr val="FFFF00"/>
                </a:solidFill>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zones are never as clear-cut.</a:t>
            </a:r>
            <a:endParaRPr lang="en-US" sz="4000" dirty="0" smtClean="0">
              <a:solidFill>
                <a:srgbClr val="FFFF00"/>
              </a:solidFill>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013175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2. Hoyt’s Sector Model </a:t>
            </a:r>
            <a:endParaRPr lang="en-US" dirty="0">
              <a:solidFill>
                <a:srgbClr val="FFFF00"/>
              </a:solidFill>
            </a:endParaRPr>
          </a:p>
        </p:txBody>
      </p:sp>
      <p:sp>
        <p:nvSpPr>
          <p:cNvPr id="3" name="Content Placeholder 2"/>
          <p:cNvSpPr>
            <a:spLocks noGrp="1"/>
          </p:cNvSpPr>
          <p:nvPr>
            <p:ph idx="1"/>
          </p:nvPr>
        </p:nvSpPr>
        <p:spPr>
          <a:xfrm>
            <a:off x="646112" y="2052918"/>
            <a:ext cx="6300598" cy="4195481"/>
          </a:xfrm>
        </p:spPr>
        <p:txBody>
          <a:bodyPr>
            <a:normAutofit/>
          </a:bodyPr>
          <a:lstStyle/>
          <a:p>
            <a:pPr marL="0" indent="0" algn="just">
              <a:buNone/>
            </a:pPr>
            <a:r>
              <a:rPr lang="en-US" sz="3200" dirty="0" smtClean="0">
                <a:latin typeface="Times New Roman" panose="02020603050405020304" pitchFamily="18" charset="0"/>
                <a:cs typeface="Times New Roman" panose="02020603050405020304" pitchFamily="18" charset="0"/>
              </a:rPr>
              <a:t>The sector  Model is an urban model which succeeded and modified the concentric zone model. It was developed in 1939 by Land economist Homer Hoyt.</a:t>
            </a:r>
          </a:p>
          <a:p>
            <a:pPr marL="0" indent="0" algn="just">
              <a:buNone/>
            </a:pPr>
            <a:r>
              <a:rPr lang="en-US" sz="3200" dirty="0" smtClean="0">
                <a:latin typeface="Times New Roman" panose="02020603050405020304" pitchFamily="18" charset="0"/>
                <a:cs typeface="Times New Roman" panose="02020603050405020304" pitchFamily="18" charset="0"/>
              </a:rPr>
              <a:t>Sectors radiating out from the CBD along transport routes.</a:t>
            </a:r>
            <a:endParaRPr lang="en-US" sz="3200" dirty="0">
              <a:latin typeface="Times New Roman" panose="02020603050405020304" pitchFamily="18" charset="0"/>
              <a:cs typeface="Times New Roman" panose="02020603050405020304" pitchFamily="18" charset="0"/>
            </a:endParaRPr>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001" y="2054657"/>
            <a:ext cx="3147183" cy="4196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051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2. Hoyt’s Sector Model </a:t>
            </a:r>
            <a:endParaRPr lang="en-US" dirty="0"/>
          </a:p>
        </p:txBody>
      </p:sp>
      <p:pic>
        <p:nvPicPr>
          <p:cNvPr id="4098" name="Picture 2" descr="Image result for burgess Hoyt sector mod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293" y="1378424"/>
            <a:ext cx="9617005" cy="4981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6129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170</TotalTime>
  <Words>625</Words>
  <Application>Microsoft Office PowerPoint</Application>
  <PresentationFormat>Widescreen</PresentationFormat>
  <Paragraphs>75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Century Gothic</vt:lpstr>
      <vt:lpstr>Times New Roman</vt:lpstr>
      <vt:lpstr>Wingdings</vt:lpstr>
      <vt:lpstr>Wingdings 3</vt:lpstr>
      <vt:lpstr>Ion</vt:lpstr>
      <vt:lpstr>Lecture no. 9</vt:lpstr>
      <vt:lpstr>Urban Land Use Theories</vt:lpstr>
      <vt:lpstr>1. Concentric Zone Model</vt:lpstr>
      <vt:lpstr>1. Concentric Zone Model</vt:lpstr>
      <vt:lpstr>1. Concentric Zone Model</vt:lpstr>
      <vt:lpstr>1. Concentric Zone Model</vt:lpstr>
      <vt:lpstr>1. Concentric Zone Model</vt:lpstr>
      <vt:lpstr>2. Hoyt’s Sector Model </vt:lpstr>
      <vt:lpstr>2. Hoyt’s Sector Model </vt:lpstr>
      <vt:lpstr>2. Hoyt’s Sector Model </vt:lpstr>
      <vt:lpstr>3. Multiple Nuclei Model </vt:lpstr>
      <vt:lpstr>3. Multiple Nuclei Model </vt:lpstr>
      <vt:lpstr>3. Multiple Nuclei Model </vt:lpstr>
      <vt:lpstr>3. Multiple Nuclei Model </vt:lpstr>
      <vt:lpstr>Common Features of the Three Models</vt:lpstr>
      <vt:lpstr>Difference among three Models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no. 12</dc:title>
  <dc:creator>Home</dc:creator>
  <cp:lastModifiedBy>User</cp:lastModifiedBy>
  <cp:revision>17</cp:revision>
  <dcterms:created xsi:type="dcterms:W3CDTF">2017-10-01T07:24:56Z</dcterms:created>
  <dcterms:modified xsi:type="dcterms:W3CDTF">2020-01-21T05:21:47Z</dcterms:modified>
</cp:coreProperties>
</file>